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5" autoAdjust="0"/>
    <p:restoredTop sz="94662" autoAdjust="0"/>
  </p:normalViewPr>
  <p:slideViewPr>
    <p:cSldViewPr>
      <p:cViewPr varScale="1">
        <p:scale>
          <a:sx n="69" d="100"/>
          <a:sy n="69" d="100"/>
        </p:scale>
        <p:origin x="-5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F775-4E9C-40D4-A3D5-34F6411F1695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3A8D-7857-40F3-81E9-4AC6A22CB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F775-4E9C-40D4-A3D5-34F6411F1695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3A8D-7857-40F3-81E9-4AC6A22CB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F775-4E9C-40D4-A3D5-34F6411F1695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3A8D-7857-40F3-81E9-4AC6A22CB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F775-4E9C-40D4-A3D5-34F6411F1695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3A8D-7857-40F3-81E9-4AC6A22CB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F775-4E9C-40D4-A3D5-34F6411F1695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3A8D-7857-40F3-81E9-4AC6A22CB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F775-4E9C-40D4-A3D5-34F6411F1695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3A8D-7857-40F3-81E9-4AC6A22CB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F775-4E9C-40D4-A3D5-34F6411F1695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3A8D-7857-40F3-81E9-4AC6A22CB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F775-4E9C-40D4-A3D5-34F6411F1695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3A8D-7857-40F3-81E9-4AC6A22CB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F775-4E9C-40D4-A3D5-34F6411F1695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3A8D-7857-40F3-81E9-4AC6A22CB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F775-4E9C-40D4-A3D5-34F6411F1695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3A8D-7857-40F3-81E9-4AC6A22CB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F775-4E9C-40D4-A3D5-34F6411F1695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3A8D-7857-40F3-81E9-4AC6A22CB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CF775-4E9C-40D4-A3D5-34F6411F1695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43A8D-7857-40F3-81E9-4AC6A22CB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toif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toif.org/" TargetMode="External"/><Relationship Id="rId2" Type="http://schemas.openxmlformats.org/officeDocument/2006/relationships/hyperlink" Target="http://www.udacit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Robotics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 Vasicek </a:t>
            </a:r>
          </a:p>
          <a:p>
            <a:r>
              <a:rPr lang="en-US" dirty="0" smtClean="0"/>
              <a:t>2012/04/15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A matrix of the graph SLAM can be built up by adding two terms corresponding to </a:t>
            </a:r>
          </a:p>
          <a:p>
            <a:r>
              <a:rPr lang="en-US" dirty="0" smtClean="0"/>
              <a:t> 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–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+</a:t>
            </a:r>
            <a:r>
              <a:rPr lang="en-US" dirty="0" err="1" smtClean="0">
                <a:sym typeface="Symbol"/>
              </a:rPr>
              <a:t>b</a:t>
            </a:r>
            <a:r>
              <a:rPr lang="en-US" baseline="-25000" dirty="0" err="1" smtClean="0">
                <a:sym typeface="Symbol"/>
              </a:rPr>
              <a:t>jk</a:t>
            </a:r>
            <a:r>
              <a:rPr lang="en-US" dirty="0" smtClean="0">
                <a:sym typeface="Symbol"/>
              </a:rPr>
              <a:t> =0</a:t>
            </a:r>
          </a:p>
          <a:p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–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 –</a:t>
            </a:r>
            <a:r>
              <a:rPr lang="en-US" dirty="0" err="1" smtClean="0">
                <a:sym typeface="Symbol"/>
              </a:rPr>
              <a:t>b</a:t>
            </a:r>
            <a:r>
              <a:rPr lang="en-US" baseline="-25000" dirty="0" err="1" smtClean="0">
                <a:sym typeface="Symbol"/>
              </a:rPr>
              <a:t>ik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=0</a:t>
            </a:r>
          </a:p>
          <a:p>
            <a:r>
              <a:rPr lang="en-US" dirty="0" smtClean="0">
                <a:sym typeface="Symbol"/>
              </a:rPr>
              <a:t>Into the system of equations for each constraint</a:t>
            </a:r>
          </a:p>
          <a:p>
            <a:r>
              <a:rPr lang="en-US" dirty="0" smtClean="0">
                <a:sym typeface="Symbol"/>
              </a:rPr>
              <a:t>This forms a symmetric sparse set of equations that gives the maximum likelihood values for the unknown positions under the assumption of uniform variance Gaussian noise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www.gotoif.org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robots to motivate students to learn mathematical and statistical concepts</a:t>
            </a:r>
          </a:p>
          <a:p>
            <a:r>
              <a:rPr lang="en-US" dirty="0" err="1" smtClean="0"/>
              <a:t>RoboRave</a:t>
            </a:r>
            <a:r>
              <a:rPr lang="en-US" dirty="0" smtClean="0"/>
              <a:t> May 5, 2012 </a:t>
            </a:r>
          </a:p>
          <a:p>
            <a:r>
              <a:rPr lang="en-US" dirty="0" smtClean="0"/>
              <a:t>Albuquerque Convention Center</a:t>
            </a:r>
          </a:p>
          <a:p>
            <a:r>
              <a:rPr lang="en-US" dirty="0" smtClean="0"/>
              <a:t>2-4  k-12 grade students</a:t>
            </a:r>
          </a:p>
          <a:p>
            <a:r>
              <a:rPr lang="en-US" dirty="0" smtClean="0"/>
              <a:t>Solve problems  using 100% autonomous robots</a:t>
            </a:r>
          </a:p>
          <a:p>
            <a:pPr lvl="1"/>
            <a:r>
              <a:rPr lang="en-US" dirty="0" smtClean="0"/>
              <a:t>Follow a line</a:t>
            </a:r>
          </a:p>
          <a:p>
            <a:pPr lvl="1"/>
            <a:r>
              <a:rPr lang="en-US" dirty="0" smtClean="0"/>
              <a:t>Put out a fire</a:t>
            </a:r>
          </a:p>
          <a:p>
            <a:pPr lvl="1"/>
            <a:r>
              <a:rPr lang="en-US" dirty="0" smtClean="0"/>
              <a:t>Go fast from A to B</a:t>
            </a:r>
            <a:endParaRPr lang="en-US" dirty="0"/>
          </a:p>
        </p:txBody>
      </p:sp>
      <p:pic>
        <p:nvPicPr>
          <p:cNvPr id="4" name="Picture 3" descr="robotFire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4407668"/>
            <a:ext cx="3187700" cy="245033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Lego Robot “kit” $350 </a:t>
            </a:r>
            <a:endParaRPr lang="en-US" dirty="0"/>
          </a:p>
        </p:txBody>
      </p:sp>
      <p:pic>
        <p:nvPicPr>
          <p:cNvPr id="4" name="Content Placeholder 3" descr="DSCF27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discussio</a:t>
            </a:r>
            <a:r>
              <a:rPr lang="en-US" dirty="0"/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hlinkClick r:id="rId2"/>
              </a:rPr>
              <a:t>http://WWW.Udacity.com</a:t>
            </a:r>
            <a:r>
              <a:rPr lang="en-US" dirty="0" smtClean="0"/>
              <a:t> – Free College Classes</a:t>
            </a:r>
          </a:p>
          <a:p>
            <a:pPr lvl="1"/>
            <a:r>
              <a:rPr lang="en-US" dirty="0" smtClean="0"/>
              <a:t>Robotics  (Sebastian </a:t>
            </a:r>
            <a:r>
              <a:rPr lang="en-US" dirty="0" err="1" smtClean="0"/>
              <a:t>Thrun</a:t>
            </a:r>
            <a:r>
              <a:rPr lang="en-US" dirty="0" smtClean="0"/>
              <a:t>, ended April 9, 2012)</a:t>
            </a:r>
          </a:p>
          <a:p>
            <a:pPr lvl="1"/>
            <a:r>
              <a:rPr lang="en-US" dirty="0" smtClean="0"/>
              <a:t>Computer Programming (Peter Norvig, April 16)</a:t>
            </a:r>
          </a:p>
          <a:p>
            <a:pPr lvl="1"/>
            <a:r>
              <a:rPr lang="en-US" dirty="0" smtClean="0"/>
              <a:t>Computer Languages (</a:t>
            </a:r>
            <a:r>
              <a:rPr lang="en-US" dirty="0" err="1" smtClean="0"/>
              <a:t>Westley</a:t>
            </a:r>
            <a:r>
              <a:rPr lang="en-US" dirty="0" smtClean="0"/>
              <a:t> Weimer, April 16)</a:t>
            </a:r>
          </a:p>
          <a:p>
            <a:pPr lvl="1"/>
            <a:r>
              <a:rPr lang="en-US" dirty="0" smtClean="0"/>
              <a:t>Sorting and Searching (Evans, </a:t>
            </a:r>
            <a:r>
              <a:rPr lang="en-US" dirty="0" err="1" smtClean="0"/>
              <a:t>Thrun</a:t>
            </a:r>
            <a:r>
              <a:rPr lang="en-US" dirty="0" smtClean="0"/>
              <a:t>, April 16)</a:t>
            </a:r>
          </a:p>
          <a:p>
            <a:pPr lvl="1"/>
            <a:r>
              <a:rPr lang="en-US" dirty="0" smtClean="0"/>
              <a:t>Web Pages (Steve Huffman, Evans, April 16)</a:t>
            </a:r>
          </a:p>
          <a:p>
            <a:pPr lvl="1"/>
            <a:r>
              <a:rPr lang="en-US" dirty="0" smtClean="0"/>
              <a:t>Cryptography (David Evans,  April 16)</a:t>
            </a:r>
          </a:p>
          <a:p>
            <a:r>
              <a:rPr lang="en-US" dirty="0" smtClean="0">
                <a:hlinkClick r:id="rId3"/>
              </a:rPr>
              <a:t>http://www.gotoif.org</a:t>
            </a:r>
            <a:r>
              <a:rPr lang="en-US" dirty="0" smtClean="0"/>
              <a:t> – Inquiry Facilitators</a:t>
            </a:r>
          </a:p>
          <a:p>
            <a:pPr lvl="1"/>
            <a:r>
              <a:rPr lang="en-US" dirty="0" smtClean="0"/>
              <a:t>Teaching Math and Science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Robotics Class Organization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weeks of lectures, quizzes, and homework</a:t>
            </a:r>
          </a:p>
          <a:p>
            <a:r>
              <a:rPr lang="en-US" dirty="0" smtClean="0"/>
              <a:t>1 week final exam</a:t>
            </a:r>
          </a:p>
          <a:p>
            <a:r>
              <a:rPr lang="en-US" dirty="0" smtClean="0"/>
              <a:t>Grade based on homework and final or just final (if the final is higher than homework)</a:t>
            </a:r>
          </a:p>
          <a:p>
            <a:pPr lvl="1"/>
            <a:r>
              <a:rPr lang="en-US" dirty="0" smtClean="0"/>
              <a:t>Homework was difficult</a:t>
            </a:r>
          </a:p>
          <a:p>
            <a:pPr lvl="1"/>
            <a:r>
              <a:rPr lang="en-US" dirty="0" smtClean="0"/>
              <a:t>Final was easy</a:t>
            </a:r>
          </a:p>
          <a:p>
            <a:r>
              <a:rPr lang="en-US" dirty="0" smtClean="0"/>
              <a:t>All programs written in Python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Week 1: </a:t>
            </a:r>
            <a:r>
              <a:rPr lang="en-US" sz="2800" dirty="0"/>
              <a:t>Car localization with particle </a:t>
            </a:r>
            <a:r>
              <a:rPr lang="en-US" sz="2800" dirty="0" smtClean="0"/>
              <a:t>filter</a:t>
            </a:r>
            <a:r>
              <a:rPr lang="en-US" dirty="0" smtClean="0"/>
              <a:t>s</a:t>
            </a:r>
          </a:p>
          <a:p>
            <a:r>
              <a:rPr lang="en-US" sz="2800" dirty="0" smtClean="0"/>
              <a:t>Week 2: </a:t>
            </a:r>
            <a:r>
              <a:rPr lang="en-US" sz="2800" dirty="0"/>
              <a:t>Tracking other cars with </a:t>
            </a:r>
            <a:r>
              <a:rPr lang="en-US" sz="2800" dirty="0" err="1"/>
              <a:t>Kalman</a:t>
            </a:r>
            <a:r>
              <a:rPr lang="en-US" sz="2800" dirty="0"/>
              <a:t> </a:t>
            </a:r>
            <a:r>
              <a:rPr lang="en-US" sz="2800" dirty="0" smtClean="0"/>
              <a:t>filters</a:t>
            </a:r>
          </a:p>
          <a:p>
            <a:r>
              <a:rPr lang="en-US" sz="2800" dirty="0" smtClean="0"/>
              <a:t>Week 3: </a:t>
            </a:r>
            <a:r>
              <a:rPr lang="en-US" sz="2800" dirty="0"/>
              <a:t>Image Processing and Machine Learning</a:t>
            </a:r>
            <a:endParaRPr lang="en-US" sz="2800" dirty="0" smtClean="0"/>
          </a:p>
          <a:p>
            <a:r>
              <a:rPr lang="en-US" sz="2800" dirty="0" smtClean="0"/>
              <a:t>Week 4: Planning </a:t>
            </a:r>
            <a:r>
              <a:rPr lang="en-US" sz="2800" dirty="0"/>
              <a:t>and </a:t>
            </a:r>
            <a:r>
              <a:rPr lang="en-US" sz="2800" dirty="0" smtClean="0"/>
              <a:t>searching (A* and Dynamic Programming)</a:t>
            </a:r>
            <a:endParaRPr lang="en-US" sz="2400" dirty="0" smtClean="0"/>
          </a:p>
          <a:p>
            <a:r>
              <a:rPr lang="en-US" sz="2800" dirty="0" smtClean="0"/>
              <a:t>Week 5: </a:t>
            </a:r>
            <a:r>
              <a:rPr lang="en-US" sz="2800" dirty="0"/>
              <a:t>Controlling steering and speeds with PID</a:t>
            </a:r>
            <a:endParaRPr lang="en-US" sz="2800" dirty="0" smtClean="0"/>
          </a:p>
          <a:p>
            <a:r>
              <a:rPr lang="en-US" sz="2800" dirty="0" smtClean="0"/>
              <a:t>Week 6:  </a:t>
            </a:r>
            <a:r>
              <a:rPr lang="en-US" sz="2800" dirty="0"/>
              <a:t>Programming a self-driving </a:t>
            </a:r>
            <a:r>
              <a:rPr lang="en-US" sz="2800" dirty="0" smtClean="0"/>
              <a:t>car</a:t>
            </a:r>
          </a:p>
          <a:p>
            <a:r>
              <a:rPr lang="en-US" sz="2800" dirty="0" smtClean="0"/>
              <a:t>Week 7: Final Exam 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particles to capture the uncertainty in the position (state) of the robot </a:t>
            </a:r>
          </a:p>
          <a:p>
            <a:r>
              <a:rPr lang="en-US" dirty="0" smtClean="0"/>
              <a:t>Two methods</a:t>
            </a:r>
          </a:p>
          <a:p>
            <a:pPr lvl="1"/>
            <a:r>
              <a:rPr lang="en-US" dirty="0" smtClean="0"/>
              <a:t>Each particle has a known position.  Instantiation of many particles characterizes the uncertainty</a:t>
            </a:r>
          </a:p>
          <a:p>
            <a:pPr lvl="1"/>
            <a:r>
              <a:rPr lang="en-US" dirty="0" err="1" smtClean="0"/>
              <a:t>Kalman</a:t>
            </a:r>
            <a:r>
              <a:rPr lang="en-US" dirty="0" smtClean="0"/>
              <a:t> Method, each particle has a mean and variance</a:t>
            </a:r>
          </a:p>
          <a:p>
            <a:r>
              <a:rPr lang="en-US" dirty="0" smtClean="0"/>
              <a:t>Sense and then Move</a:t>
            </a:r>
          </a:p>
          <a:p>
            <a:pPr lvl="1"/>
            <a:r>
              <a:rPr lang="en-US" dirty="0" smtClean="0"/>
              <a:t>Both operations are uncertain</a:t>
            </a:r>
          </a:p>
          <a:p>
            <a:pPr lvl="1"/>
            <a:r>
              <a:rPr lang="en-US" dirty="0" smtClean="0"/>
              <a:t>Use sensing to reduce the uncertainty</a:t>
            </a:r>
          </a:p>
          <a:p>
            <a:pPr lvl="1"/>
            <a:r>
              <a:rPr lang="en-US" dirty="0" smtClean="0"/>
              <a:t>Motion increases the uncertainty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a path to the goal</a:t>
            </a:r>
          </a:p>
          <a:p>
            <a:r>
              <a:rPr lang="en-US" dirty="0" smtClean="0"/>
              <a:t>Honor various constraints</a:t>
            </a:r>
          </a:p>
          <a:p>
            <a:r>
              <a:rPr lang="en-US" dirty="0" smtClean="0"/>
              <a:t>Control speed, and orientation to achieve the goal</a:t>
            </a:r>
          </a:p>
          <a:p>
            <a:r>
              <a:rPr lang="en-US" dirty="0" smtClean="0"/>
              <a:t>Minimize “cost”</a:t>
            </a:r>
          </a:p>
          <a:p>
            <a:r>
              <a:rPr lang="en-US" dirty="0" smtClean="0"/>
              <a:t>A* algorithm for computational efficiency</a:t>
            </a:r>
          </a:p>
          <a:p>
            <a:r>
              <a:rPr lang="en-US" dirty="0" smtClean="0"/>
              <a:t>Dynamic Programming for cost optimization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Continuous versus discrete motion</a:t>
            </a:r>
          </a:p>
          <a:p>
            <a:pPr lvl="1"/>
            <a:r>
              <a:rPr lang="en-US" dirty="0" smtClean="0"/>
              <a:t>Real motion is continuous</a:t>
            </a:r>
          </a:p>
          <a:p>
            <a:pPr lvl="1"/>
            <a:r>
              <a:rPr lang="en-US" dirty="0" smtClean="0"/>
              <a:t>Our models are discrete</a:t>
            </a:r>
          </a:p>
          <a:p>
            <a:pPr lvl="1"/>
            <a:r>
              <a:rPr lang="en-US" dirty="0" smtClean="0"/>
              <a:t>Smoothing the discrete paths to obtain “real” paths (</a:t>
            </a:r>
            <a:r>
              <a:rPr lang="en-US" dirty="0" err="1" smtClean="0"/>
              <a:t>Tichinov</a:t>
            </a:r>
            <a:r>
              <a:rPr lang="en-US" dirty="0" smtClean="0"/>
              <a:t> Regularization) </a:t>
            </a:r>
          </a:p>
          <a:p>
            <a:r>
              <a:rPr lang="en-US" dirty="0" smtClean="0"/>
              <a:t>Control Theory</a:t>
            </a:r>
          </a:p>
          <a:p>
            <a:pPr lvl="1"/>
            <a:r>
              <a:rPr lang="en-US" dirty="0" smtClean="0"/>
              <a:t>Proportional controller</a:t>
            </a:r>
          </a:p>
          <a:p>
            <a:pPr lvl="1"/>
            <a:r>
              <a:rPr lang="en-US" dirty="0" smtClean="0"/>
              <a:t>Differential control to reduce oscillation</a:t>
            </a:r>
          </a:p>
          <a:p>
            <a:pPr lvl="1"/>
            <a:r>
              <a:rPr lang="en-US" dirty="0" smtClean="0"/>
              <a:t>Bias reduction using an integration controller</a:t>
            </a:r>
          </a:p>
          <a:p>
            <a:pPr lvl="1"/>
            <a:r>
              <a:rPr lang="en-US" dirty="0" smtClean="0"/>
              <a:t>Optimization of control parameters via search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Simultaneous Localization and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Graph SLAM</a:t>
            </a:r>
          </a:p>
          <a:p>
            <a:r>
              <a:rPr lang="en-US" dirty="0" smtClean="0"/>
              <a:t>Create a map and find the location of the robot on the map</a:t>
            </a:r>
          </a:p>
          <a:p>
            <a:r>
              <a:rPr lang="en-US" dirty="0" smtClean="0"/>
              <a:t>Make measurements on landmarks </a:t>
            </a:r>
          </a:p>
          <a:p>
            <a:r>
              <a:rPr lang="en-US" dirty="0" smtClean="0"/>
              <a:t>Measurements are probabilistic constraints on the positions of the landmarks</a:t>
            </a:r>
          </a:p>
          <a:p>
            <a:r>
              <a:rPr lang="en-US" dirty="0" smtClean="0"/>
              <a:t>E. G. x1=x0+1</a:t>
            </a:r>
          </a:p>
          <a:p>
            <a:r>
              <a:rPr lang="en-US" dirty="0" smtClean="0"/>
              <a:t>Select the “most likely” values for x0, x1, …</a:t>
            </a:r>
          </a:p>
          <a:p>
            <a:r>
              <a:rPr lang="en-US" dirty="0" smtClean="0"/>
              <a:t>Assume constant </a:t>
            </a:r>
            <a:r>
              <a:rPr lang="en-US" dirty="0" err="1" smtClean="0"/>
              <a:t>varience</a:t>
            </a:r>
            <a:endParaRPr lang="en-US" dirty="0" smtClean="0"/>
          </a:p>
          <a:p>
            <a:r>
              <a:rPr lang="en-US" dirty="0" smtClean="0"/>
              <a:t> Then, minimize the sum of things like (x1-x0-1)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Minimize the sum of the square deviations:</a:t>
            </a:r>
          </a:p>
          <a:p>
            <a:r>
              <a:rPr lang="en-US" dirty="0" smtClean="0"/>
              <a:t>S= (x1-x0-1)</a:t>
            </a:r>
            <a:r>
              <a:rPr lang="en-US" baseline="30000" dirty="0" smtClean="0"/>
              <a:t>2</a:t>
            </a:r>
            <a:r>
              <a:rPr lang="en-US" dirty="0" smtClean="0"/>
              <a:t>+ </a:t>
            </a:r>
            <a:r>
              <a:rPr lang="en-US" dirty="0" smtClean="0">
                <a:sym typeface="Symbol"/>
              </a:rPr>
              <a:t></a:t>
            </a:r>
          </a:p>
          <a:p>
            <a:r>
              <a:rPr lang="en-US" dirty="0" smtClean="0">
                <a:sym typeface="Symbol"/>
              </a:rPr>
              <a:t>½ ∂S/∂x0 = x0 –x1 +1 </a:t>
            </a:r>
            <a:r>
              <a:rPr lang="en-US" dirty="0" smtClean="0"/>
              <a:t>+ </a:t>
            </a:r>
            <a:r>
              <a:rPr lang="en-US" dirty="0" smtClean="0">
                <a:sym typeface="Symbol"/>
              </a:rPr>
              <a:t> = 0</a:t>
            </a:r>
          </a:p>
          <a:p>
            <a:r>
              <a:rPr lang="en-US" dirty="0" smtClean="0">
                <a:sym typeface="Symbol"/>
              </a:rPr>
              <a:t>½ ∂</a:t>
            </a:r>
            <a:r>
              <a:rPr lang="en-US" dirty="0" smtClean="0">
                <a:sym typeface="Symbol"/>
              </a:rPr>
              <a:t>S/∂</a:t>
            </a:r>
            <a:r>
              <a:rPr lang="en-US" dirty="0" smtClean="0">
                <a:sym typeface="Symbol"/>
              </a:rPr>
              <a:t>x1 </a:t>
            </a:r>
            <a:r>
              <a:rPr lang="en-US" dirty="0" smtClean="0">
                <a:sym typeface="Symbol"/>
              </a:rPr>
              <a:t>= </a:t>
            </a:r>
            <a:r>
              <a:rPr lang="en-US" dirty="0" smtClean="0">
                <a:sym typeface="Symbol"/>
              </a:rPr>
              <a:t>x1 </a:t>
            </a:r>
            <a:r>
              <a:rPr lang="en-US" dirty="0" smtClean="0">
                <a:sym typeface="Symbol"/>
              </a:rPr>
              <a:t>–</a:t>
            </a:r>
            <a:r>
              <a:rPr lang="en-US" dirty="0" smtClean="0">
                <a:sym typeface="Symbol"/>
              </a:rPr>
              <a:t>x0 -1 </a:t>
            </a:r>
            <a:r>
              <a:rPr lang="en-US" dirty="0" smtClean="0"/>
              <a:t>+ </a:t>
            </a:r>
            <a:r>
              <a:rPr lang="en-US" dirty="0" smtClean="0">
                <a:sym typeface="Symbol"/>
              </a:rPr>
              <a:t> = </a:t>
            </a:r>
            <a:r>
              <a:rPr lang="en-US" dirty="0" smtClean="0">
                <a:sym typeface="Symbol"/>
              </a:rPr>
              <a:t>0</a:t>
            </a:r>
          </a:p>
          <a:p>
            <a:r>
              <a:rPr lang="en-US" dirty="0" smtClean="0">
                <a:sym typeface="Symbol"/>
              </a:rPr>
              <a:t>This is a giant linear system of equations for the unknown positions x0, x1, …</a:t>
            </a:r>
          </a:p>
          <a:p>
            <a:r>
              <a:rPr lang="en-US" dirty="0" smtClean="0">
                <a:sym typeface="Symbol"/>
              </a:rPr>
              <a:t>Every measurement linking the 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and j positions will have the form of (x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–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 +</a:t>
            </a:r>
            <a:r>
              <a:rPr lang="en-US" dirty="0" err="1" smtClean="0">
                <a:sym typeface="Symbol"/>
              </a:rPr>
              <a:t>b</a:t>
            </a:r>
            <a:r>
              <a:rPr lang="en-US" baseline="-25000" dirty="0" err="1" smtClean="0">
                <a:sym typeface="Symbol"/>
              </a:rPr>
              <a:t>ij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</a:t>
            </a:r>
          </a:p>
          <a:p>
            <a:r>
              <a:rPr lang="en-US" dirty="0" smtClean="0">
                <a:sym typeface="Symbol"/>
              </a:rPr>
              <a:t>The linear system will have the form</a:t>
            </a:r>
          </a:p>
          <a:p>
            <a:pPr lvl="1"/>
            <a:r>
              <a:rPr lang="en-US" dirty="0" smtClean="0">
                <a:sym typeface="Symbol"/>
              </a:rPr>
              <a:t>                              A*x = b</a:t>
            </a:r>
            <a:endParaRPr lang="en-US" dirty="0" smtClean="0">
              <a:sym typeface="Symbo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614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Robotics</vt:lpstr>
      <vt:lpstr>Topics for discussion</vt:lpstr>
      <vt:lpstr>Robotics Class Organization  </vt:lpstr>
      <vt:lpstr>Course Syllabus</vt:lpstr>
      <vt:lpstr>Particle Filters</vt:lpstr>
      <vt:lpstr>Motion Planning</vt:lpstr>
      <vt:lpstr>Robot Motion</vt:lpstr>
      <vt:lpstr>Simultaneous Localization and Mapping</vt:lpstr>
      <vt:lpstr>Graph SLAM</vt:lpstr>
      <vt:lpstr>Graph SLAM</vt:lpstr>
      <vt:lpstr>www.gotoif.org </vt:lpstr>
      <vt:lpstr>Lego Robot “kit” $350 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Robotics</dc:title>
  <dc:creator>Daniel J. Vasicek</dc:creator>
  <cp:lastModifiedBy>Daniel J. Vasicek</cp:lastModifiedBy>
  <cp:revision>28</cp:revision>
  <dcterms:created xsi:type="dcterms:W3CDTF">2012-04-15T14:55:39Z</dcterms:created>
  <dcterms:modified xsi:type="dcterms:W3CDTF">2012-04-15T19:25:05Z</dcterms:modified>
</cp:coreProperties>
</file>